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06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CA12-F8CB-4BA7-BC0E-AF34D99B99D1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4885F-3B97-41CD-A11E-0FEF249A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8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59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52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37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98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5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64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9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75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31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89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2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885F-3B97-41CD-A11E-0FEF249A3C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8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4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4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2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1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7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2D12-B367-4513-ADE4-2A5765BC93A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AB4A-1DBD-43F8-A999-FA9D5EC06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uc.edu/lurop/" TargetMode="External"/><Relationship Id="rId3" Type="http://schemas.openxmlformats.org/officeDocument/2006/relationships/hyperlink" Target="http://www.training.nih.gov/student/index.asp" TargetMode="External"/><Relationship Id="rId7" Type="http://schemas.openxmlformats.org/officeDocument/2006/relationships/hyperlink" Target="http://www.luc.edu/experientia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c.edu/fellowshipoffice/" TargetMode="External"/><Relationship Id="rId5" Type="http://schemas.openxmlformats.org/officeDocument/2006/relationships/hyperlink" Target="http://www.aamc.org/members/great/summerlinks.htm" TargetMode="External"/><Relationship Id="rId4" Type="http://schemas.openxmlformats.org/officeDocument/2006/relationships/hyperlink" Target="http://www.nsf.gov/crssprgm/re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c.edu/care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uc.edu/prehealth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aining.nih.gov/student/index.asp" TargetMode="External"/><Relationship Id="rId3" Type="http://schemas.openxmlformats.org/officeDocument/2006/relationships/hyperlink" Target="http://www.aamc.org/" TargetMode="External"/><Relationship Id="rId7" Type="http://schemas.openxmlformats.org/officeDocument/2006/relationships/hyperlink" Target="http://www.smde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f-prd10.osteopathic.org/iLearn/home.cfm" TargetMode="External"/><Relationship Id="rId5" Type="http://schemas.openxmlformats.org/officeDocument/2006/relationships/hyperlink" Target="http://www.aacom.org/" TargetMode="External"/><Relationship Id="rId4" Type="http://schemas.openxmlformats.org/officeDocument/2006/relationships/hyperlink" Target="http://www.aspiringdocs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apa.org/" TargetMode="External"/><Relationship Id="rId3" Type="http://schemas.openxmlformats.org/officeDocument/2006/relationships/hyperlink" Target="http://www.adea.org/" TargetMode="External"/><Relationship Id="rId7" Type="http://schemas.openxmlformats.org/officeDocument/2006/relationships/hyperlink" Target="http://www.opted.org/" TargetMode="External"/><Relationship Id="rId12" Type="http://schemas.openxmlformats.org/officeDocument/2006/relationships/hyperlink" Target="http://www.explorehealthcareer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ota.org/" TargetMode="External"/><Relationship Id="rId11" Type="http://schemas.openxmlformats.org/officeDocument/2006/relationships/hyperlink" Target="http://www.aacpm.org/" TargetMode="External"/><Relationship Id="rId5" Type="http://schemas.openxmlformats.org/officeDocument/2006/relationships/hyperlink" Target="http://www.apta.org/" TargetMode="External"/><Relationship Id="rId10" Type="http://schemas.openxmlformats.org/officeDocument/2006/relationships/hyperlink" Target="http://www.asph.org/" TargetMode="External"/><Relationship Id="rId4" Type="http://schemas.openxmlformats.org/officeDocument/2006/relationships/hyperlink" Target="http://www.aacp.org/" TargetMode="External"/><Relationship Id="rId9" Type="http://schemas.openxmlformats.org/officeDocument/2006/relationships/hyperlink" Target="http://www.aavmc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mc.org/initiatives/admissionsinitiative/competenci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5" b="3583"/>
          <a:stretch/>
        </p:blipFill>
        <p:spPr>
          <a:xfrm>
            <a:off x="-3801342" y="-332578"/>
            <a:ext cx="12286445" cy="3564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835" y="3039541"/>
            <a:ext cx="8246772" cy="215332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Myriad Pro" panose="020B0503030403020204" pitchFamily="34" charset="0"/>
              </a:rPr>
              <a:t>Beyond the Numbers </a:t>
            </a:r>
            <a:br>
              <a:rPr lang="en-US" b="1" dirty="0" smtClean="0">
                <a:latin typeface="Myriad Pro" panose="020B0503030403020204" pitchFamily="34" charset="0"/>
              </a:rPr>
            </a:br>
            <a:r>
              <a:rPr lang="en-US" b="1" dirty="0" smtClean="0">
                <a:latin typeface="Myriad Pro" panose="020B0503030403020204" pitchFamily="34" charset="0"/>
              </a:rPr>
              <a:t>ACE </a:t>
            </a:r>
            <a:r>
              <a:rPr lang="en-US" b="1" dirty="0">
                <a:latin typeface="Myriad Pro" panose="020B0503030403020204" pitchFamily="34" charset="0"/>
              </a:rPr>
              <a:t>2015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92865"/>
            <a:ext cx="9144000" cy="1531575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>
                <a:latin typeface="Minion Pro" panose="02040503050306020203" pitchFamily="18" charset="0"/>
              </a:rPr>
              <a:t>Jim Johnson, Ph.D.</a:t>
            </a:r>
          </a:p>
          <a:p>
            <a:r>
              <a:rPr lang="en-US" i="1" dirty="0">
                <a:latin typeface="Minion Pro" panose="02040503050306020203" pitchFamily="18" charset="0"/>
              </a:rPr>
              <a:t>Pre-Heath Professions</a:t>
            </a:r>
          </a:p>
          <a:p>
            <a:r>
              <a:rPr lang="en-US" i="1" dirty="0">
                <a:latin typeface="Minion Pro" panose="02040503050306020203" pitchFamily="18" charset="0"/>
              </a:rPr>
              <a:t>Career Development Center</a:t>
            </a:r>
          </a:p>
          <a:p>
            <a:r>
              <a:rPr lang="en-US" i="1" dirty="0">
                <a:latin typeface="Minion Pro" panose="02040503050306020203" pitchFamily="18" charset="0"/>
              </a:rPr>
              <a:t>Loyola University Chicago</a:t>
            </a:r>
          </a:p>
        </p:txBody>
      </p:sp>
    </p:spTree>
    <p:extLst>
      <p:ext uri="{BB962C8B-B14F-4D97-AF65-F5344CB8AC3E}">
        <p14:creationId xmlns:p14="http://schemas.microsoft.com/office/powerpoint/2010/main" val="37552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Research Continued – Potential Resources of Interest</a:t>
            </a:r>
          </a:p>
          <a:p>
            <a:pPr marL="0" indent="0">
              <a:buNone/>
            </a:pPr>
            <a:endParaRPr lang="en-US" sz="3200" dirty="0">
              <a:latin typeface="Myriad Pro" panose="020B0503030403020204" pitchFamily="34" charset="0"/>
            </a:endParaRPr>
          </a:p>
          <a:p>
            <a:pPr lvl="1"/>
            <a:r>
              <a:rPr lang="en-US" dirty="0" smtClean="0">
                <a:latin typeface="Myriad Pro" panose="020B0503030403020204" pitchFamily="34" charset="0"/>
                <a:hlinkClick r:id="rId3"/>
              </a:rPr>
              <a:t>http</a:t>
            </a:r>
            <a:r>
              <a:rPr lang="en-US" dirty="0">
                <a:latin typeface="Myriad Pro" panose="020B0503030403020204" pitchFamily="34" charset="0"/>
                <a:hlinkClick r:id="rId3"/>
              </a:rPr>
              <a:t>://</a:t>
            </a:r>
            <a:r>
              <a:rPr lang="en-US" dirty="0" smtClean="0">
                <a:latin typeface="Myriad Pro" panose="020B0503030403020204" pitchFamily="34" charset="0"/>
                <a:hlinkClick r:id="rId3"/>
              </a:rPr>
              <a:t>www.training.nih.gov/student/index.asp</a:t>
            </a:r>
            <a:r>
              <a:rPr lang="en-US" dirty="0" smtClean="0">
                <a:latin typeface="Myriad Pro" panose="020B0503030403020204" pitchFamily="34" charset="0"/>
              </a:rPr>
              <a:t> (NIH </a:t>
            </a:r>
            <a:r>
              <a:rPr lang="en-US" dirty="0">
                <a:latin typeface="Myriad Pro" panose="020B0503030403020204" pitchFamily="34" charset="0"/>
              </a:rPr>
              <a:t>Research Programs</a:t>
            </a:r>
            <a:r>
              <a:rPr lang="en-US" dirty="0" smtClean="0">
                <a:latin typeface="Myriad Pro" panose="020B0503030403020204" pitchFamily="34" charset="0"/>
              </a:rPr>
              <a:t>)</a:t>
            </a:r>
            <a:endParaRPr lang="en-US" dirty="0">
              <a:latin typeface="Myriad Pro" panose="020B0503030403020204" pitchFamily="34" charset="0"/>
            </a:endParaRPr>
          </a:p>
          <a:p>
            <a:pPr lvl="1"/>
            <a:r>
              <a:rPr lang="en-US" dirty="0">
                <a:latin typeface="Myriad Pro" panose="020B0503030403020204" pitchFamily="34" charset="0"/>
                <a:hlinkClick r:id="rId4"/>
              </a:rPr>
              <a:t>http://www.nsf.gov/crssprgm/reu</a:t>
            </a:r>
            <a:r>
              <a:rPr lang="en-US" dirty="0" smtClean="0">
                <a:latin typeface="Myriad Pro" panose="020B0503030403020204" pitchFamily="34" charset="0"/>
                <a:hlinkClick r:id="rId4"/>
              </a:rPr>
              <a:t>/</a:t>
            </a:r>
            <a:r>
              <a:rPr lang="en-US" dirty="0" smtClean="0">
                <a:latin typeface="Myriad Pro" panose="020B0503030403020204" pitchFamily="34" charset="0"/>
              </a:rPr>
              <a:t> (</a:t>
            </a:r>
            <a:r>
              <a:rPr lang="en-US" dirty="0">
                <a:latin typeface="Myriad Pro" panose="020B0503030403020204" pitchFamily="34" charset="0"/>
              </a:rPr>
              <a:t>NSF Research Experiences for Undergraduates)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5"/>
              </a:rPr>
              <a:t>http://</a:t>
            </a:r>
            <a:r>
              <a:rPr lang="en-US" dirty="0" smtClean="0">
                <a:latin typeface="Myriad Pro" panose="020B0503030403020204" pitchFamily="34" charset="0"/>
                <a:hlinkClick r:id="rId5"/>
              </a:rPr>
              <a:t>www.aamc.org/members/great/summerlinks.htm</a:t>
            </a:r>
            <a:r>
              <a:rPr lang="en-US" dirty="0" smtClean="0">
                <a:latin typeface="Myriad Pro" panose="020B0503030403020204" pitchFamily="34" charset="0"/>
              </a:rPr>
              <a:t> (Summer </a:t>
            </a:r>
            <a:r>
              <a:rPr lang="en-US" dirty="0">
                <a:latin typeface="Myriad Pro" panose="020B0503030403020204" pitchFamily="34" charset="0"/>
              </a:rPr>
              <a:t>Undergraduate Programs - AAMC GREAT Group)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6"/>
              </a:rPr>
              <a:t>http://www.luc.edu/fellowshipoffice</a:t>
            </a:r>
            <a:r>
              <a:rPr lang="en-US" dirty="0" smtClean="0">
                <a:latin typeface="Myriad Pro" panose="020B0503030403020204" pitchFamily="34" charset="0"/>
                <a:hlinkClick r:id="rId6"/>
              </a:rPr>
              <a:t>/</a:t>
            </a:r>
            <a:r>
              <a:rPr lang="en-US" dirty="0" smtClean="0">
                <a:latin typeface="Myriad Pro" panose="020B0503030403020204" pitchFamily="34" charset="0"/>
              </a:rPr>
              <a:t> (</a:t>
            </a:r>
            <a:r>
              <a:rPr lang="en-US" dirty="0">
                <a:latin typeface="Myriad Pro" panose="020B0503030403020204" pitchFamily="34" charset="0"/>
              </a:rPr>
              <a:t>LUC Fellowship Office)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7"/>
              </a:rPr>
              <a:t>http://www.luc.edu/experiential</a:t>
            </a:r>
            <a:r>
              <a:rPr lang="en-US" dirty="0" smtClean="0">
                <a:latin typeface="Myriad Pro" panose="020B0503030403020204" pitchFamily="34" charset="0"/>
                <a:hlinkClick r:id="rId7"/>
              </a:rPr>
              <a:t>/</a:t>
            </a:r>
            <a:r>
              <a:rPr lang="en-US" dirty="0" smtClean="0">
                <a:latin typeface="Myriad Pro" panose="020B0503030403020204" pitchFamily="34" charset="0"/>
              </a:rPr>
              <a:t> (</a:t>
            </a:r>
            <a:r>
              <a:rPr lang="en-US" dirty="0">
                <a:latin typeface="Myriad Pro" panose="020B0503030403020204" pitchFamily="34" charset="0"/>
              </a:rPr>
              <a:t>LUC Center for Experiential </a:t>
            </a:r>
            <a:r>
              <a:rPr lang="en-US" dirty="0" smtClean="0">
                <a:latin typeface="Myriad Pro" panose="020B0503030403020204" pitchFamily="34" charset="0"/>
              </a:rPr>
              <a:t>Learning)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>
                <a:latin typeface="Myriad Pro" panose="020B0503030403020204" pitchFamily="34" charset="0"/>
                <a:hlinkClick r:id="rId8"/>
              </a:rPr>
              <a:t>http://www.luc.edu/lurop</a:t>
            </a:r>
            <a:r>
              <a:rPr lang="en-US" dirty="0" smtClean="0">
                <a:latin typeface="Myriad Pro" panose="020B0503030403020204" pitchFamily="34" charset="0"/>
                <a:hlinkClick r:id="rId8"/>
              </a:rPr>
              <a:t>/</a:t>
            </a:r>
            <a:r>
              <a:rPr lang="en-US" dirty="0" smtClean="0">
                <a:latin typeface="Myriad Pro" panose="020B0503030403020204" pitchFamily="34" charset="0"/>
              </a:rPr>
              <a:t> (</a:t>
            </a:r>
            <a:r>
              <a:rPr lang="en-US" dirty="0">
                <a:latin typeface="Myriad Pro" panose="020B0503030403020204" pitchFamily="34" charset="0"/>
              </a:rPr>
              <a:t>LUROP)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Special Circumstances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Infinite Possibilities  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Full-Time Work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Illness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Difficult Period of Life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Length of Distance Traveled 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Other….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Blame vs. Explanation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yriad Pro" panose="020B0503030403020204" pitchFamily="34" charset="0"/>
              </a:rPr>
              <a:t>Journey Toward Greater Independence</a:t>
            </a:r>
          </a:p>
          <a:p>
            <a:endParaRPr lang="en-US" sz="3200" dirty="0">
              <a:latin typeface="Myriad Pro" panose="020B0503030403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Myriad Pro" panose="020B0503030403020204" pitchFamily="34" charset="0"/>
              </a:rPr>
              <a:t>“We do not receive wisdom, we must discover it for ourselves, after a journey through the wilderness, which no one else can make for us, which no one can spare us.”</a:t>
            </a:r>
          </a:p>
          <a:p>
            <a:pPr marL="0" indent="0" algn="ctr">
              <a:buNone/>
            </a:pPr>
            <a:r>
              <a:rPr lang="en-US" sz="3200" dirty="0" smtClean="0">
                <a:latin typeface="Myriad Pro" panose="020B0503030403020204" pitchFamily="34" charset="0"/>
              </a:rPr>
              <a:t>– </a:t>
            </a:r>
            <a:r>
              <a:rPr lang="en-US" sz="3200" dirty="0">
                <a:latin typeface="Myriad Pro" panose="020B0503030403020204" pitchFamily="34" charset="0"/>
              </a:rPr>
              <a:t>Marcel Proust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yriad Pro" panose="020B0503030403020204" pitchFamily="34" charset="0"/>
              </a:rPr>
              <a:t>Understanding of Interdependencies</a:t>
            </a:r>
          </a:p>
          <a:p>
            <a:pPr marL="0" indent="0" algn="ctr">
              <a:buNone/>
            </a:pPr>
            <a:endParaRPr lang="en-US" sz="3200" b="1" dirty="0">
              <a:latin typeface="Myriad Pro" panose="020B0503030403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Myriad Pro" panose="020B0503030403020204" pitchFamily="34" charset="0"/>
              </a:rPr>
              <a:t>Student</a:t>
            </a:r>
          </a:p>
          <a:p>
            <a:pPr marL="0" indent="0" algn="ctr">
              <a:buNone/>
            </a:pPr>
            <a:r>
              <a:rPr lang="en-US" sz="3200" dirty="0">
                <a:latin typeface="Myriad Pro" panose="020B0503030403020204" pitchFamily="34" charset="0"/>
              </a:rPr>
              <a:t>Citizen</a:t>
            </a:r>
          </a:p>
          <a:p>
            <a:pPr marL="0" indent="0" algn="ctr">
              <a:buNone/>
            </a:pPr>
            <a:r>
              <a:rPr lang="en-US" sz="3200" dirty="0">
                <a:latin typeface="Myriad Pro" panose="020B0503030403020204" pitchFamily="34" charset="0"/>
              </a:rPr>
              <a:t>Health Care Professional 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Pre-Health Professions Program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Sullivan Center 255 and Environs</a:t>
            </a:r>
          </a:p>
          <a:p>
            <a:r>
              <a:rPr lang="en-US" sz="3200" dirty="0">
                <a:latin typeface="Myriad Pro" panose="020B0503030403020204" pitchFamily="34" charset="0"/>
              </a:rPr>
              <a:t>Career Development Center Website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3"/>
              </a:rPr>
              <a:t>http://www.luc.edu/career</a:t>
            </a:r>
            <a:r>
              <a:rPr lang="en-US" dirty="0" smtClean="0">
                <a:latin typeface="Myriad Pro" panose="020B0503030403020204" pitchFamily="34" charset="0"/>
                <a:hlinkClick r:id="rId3"/>
              </a:rPr>
              <a:t>/</a:t>
            </a:r>
            <a:r>
              <a:rPr lang="en-US" dirty="0" smtClean="0">
                <a:latin typeface="Myriad Pro" panose="020B0503030403020204" pitchFamily="34" charset="0"/>
              </a:rPr>
              <a:t>  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sz="3200" dirty="0">
                <a:latin typeface="Myriad Pro" panose="020B0503030403020204" pitchFamily="34" charset="0"/>
              </a:rPr>
              <a:t>Pre-Health Professions Website: 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4"/>
              </a:rPr>
              <a:t>http://www.luc.edu/prehealth</a:t>
            </a:r>
            <a:r>
              <a:rPr lang="en-US" dirty="0" smtClean="0">
                <a:latin typeface="Myriad Pro" panose="020B0503030403020204" pitchFamily="34" charset="0"/>
                <a:hlinkClick r:id="rId4"/>
              </a:rPr>
              <a:t>/</a:t>
            </a:r>
            <a:r>
              <a:rPr lang="en-US" dirty="0" smtClean="0">
                <a:latin typeface="Myriad Pro" panose="020B0503030403020204" pitchFamily="34" charset="0"/>
              </a:rPr>
              <a:t> 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sz="3200" dirty="0">
                <a:latin typeface="Myriad Pro" panose="020B0503030403020204" pitchFamily="34" charset="0"/>
              </a:rPr>
              <a:t>Pre-Health Professions List Serve</a:t>
            </a:r>
          </a:p>
          <a:p>
            <a:r>
              <a:rPr lang="en-US" sz="3200" dirty="0">
                <a:latin typeface="Myriad Pro" panose="020B0503030403020204" pitchFamily="34" charset="0"/>
              </a:rPr>
              <a:t>Pre-Health Professions Advisory Committee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Register 2 years prior to entrance to health professional school</a:t>
            </a:r>
          </a:p>
          <a:p>
            <a:r>
              <a:rPr lang="en-US" sz="3200" dirty="0">
                <a:latin typeface="Myriad Pro" panose="020B0503030403020204" pitchFamily="34" charset="0"/>
              </a:rPr>
              <a:t>Early Assurance Program</a:t>
            </a:r>
          </a:p>
          <a:p>
            <a:r>
              <a:rPr lang="en-US" sz="3200" dirty="0">
                <a:latin typeface="Myriad Pro" panose="020B0503030403020204" pitchFamily="34" charset="0"/>
              </a:rPr>
              <a:t>Pre-Health Award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Some Resources (primarily medical)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Myriad Pro" panose="020B0503030403020204" pitchFamily="34" charset="0"/>
                <a:hlinkClick r:id="rId3"/>
              </a:rPr>
              <a:t>www.aamc.org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Allopathic Medicine</a:t>
            </a:r>
            <a:r>
              <a:rPr lang="en-US" sz="3200" dirty="0" smtClean="0">
                <a:latin typeface="Myriad Pro" panose="020B0503030403020204" pitchFamily="34" charset="0"/>
              </a:rPr>
              <a:t>)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4"/>
              </a:rPr>
              <a:t>www.aspiringdocs.org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sz="3200" dirty="0" smtClean="0">
                <a:latin typeface="Myriad Pro" panose="020B0503030403020204" pitchFamily="34" charset="0"/>
                <a:hlinkClick r:id="rId5"/>
              </a:rPr>
              <a:t>www.aacom.org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Osteopathic Medicine</a:t>
            </a:r>
            <a:r>
              <a:rPr lang="en-US" sz="3200" dirty="0" smtClean="0">
                <a:latin typeface="Myriad Pro" panose="020B0503030403020204" pitchFamily="34" charset="0"/>
              </a:rPr>
              <a:t>)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6"/>
              </a:rPr>
              <a:t>http://</a:t>
            </a:r>
            <a:r>
              <a:rPr lang="en-US" dirty="0" smtClean="0">
                <a:latin typeface="Myriad Pro" panose="020B0503030403020204" pitchFamily="34" charset="0"/>
                <a:hlinkClick r:id="rId6"/>
              </a:rPr>
              <a:t>cf-prd10.osteopathic.org/iLearn/home.cfm</a:t>
            </a:r>
            <a:r>
              <a:rPr lang="en-US" dirty="0" smtClean="0">
                <a:latin typeface="Myriad Pro" panose="020B0503030403020204" pitchFamily="34" charset="0"/>
              </a:rPr>
              <a:t> </a:t>
            </a:r>
            <a:endParaRPr lang="en-US" sz="3200" dirty="0">
              <a:latin typeface="Myriad Pro" panose="020B0503030403020204" pitchFamily="34" charset="0"/>
            </a:endParaRPr>
          </a:p>
          <a:p>
            <a:r>
              <a:rPr lang="en-US" sz="3200" dirty="0" smtClean="0">
                <a:latin typeface="Myriad Pro" panose="020B0503030403020204" pitchFamily="34" charset="0"/>
                <a:hlinkClick r:id="rId7"/>
              </a:rPr>
              <a:t>www.smdep.org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Fr. &amp; Soph. Summer Program)</a:t>
            </a:r>
          </a:p>
          <a:p>
            <a:r>
              <a:rPr lang="en-US" sz="3200" dirty="0">
                <a:latin typeface="Myriad Pro" panose="020B0503030403020204" pitchFamily="34" charset="0"/>
                <a:hlinkClick r:id="rId8"/>
              </a:rPr>
              <a:t>http://</a:t>
            </a:r>
            <a:r>
              <a:rPr lang="en-US" sz="3200" dirty="0" smtClean="0">
                <a:latin typeface="Myriad Pro" panose="020B0503030403020204" pitchFamily="34" charset="0"/>
                <a:hlinkClick r:id="rId8"/>
              </a:rPr>
              <a:t>www.training.nih.gov/student/index.asp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NIH Research Programs)</a:t>
            </a:r>
          </a:p>
          <a:p>
            <a:pPr marL="0" indent="0">
              <a:buNone/>
            </a:pPr>
            <a:endParaRPr lang="en-US" sz="3200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More Resources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200" dirty="0">
              <a:latin typeface="Myriad Pro" panose="020B0503030403020204" pitchFamily="34" charset="0"/>
            </a:endParaRPr>
          </a:p>
          <a:p>
            <a:r>
              <a:rPr lang="en-US" sz="3200" dirty="0" smtClean="0">
                <a:latin typeface="Myriad Pro" panose="020B0503030403020204" pitchFamily="34" charset="0"/>
                <a:hlinkClick r:id="rId3"/>
              </a:rPr>
              <a:t>www.adea.org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dental)</a:t>
            </a:r>
          </a:p>
          <a:p>
            <a:r>
              <a:rPr lang="en-US" sz="3200" dirty="0" smtClean="0">
                <a:latin typeface="Myriad Pro" panose="020B0503030403020204" pitchFamily="34" charset="0"/>
                <a:hlinkClick r:id="rId4"/>
              </a:rPr>
              <a:t>www.aacp.org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pharmacy)</a:t>
            </a:r>
          </a:p>
          <a:p>
            <a:r>
              <a:rPr lang="en-US" sz="3200" dirty="0" smtClean="0">
                <a:latin typeface="Myriad Pro" panose="020B0503030403020204" pitchFamily="34" charset="0"/>
                <a:hlinkClick r:id="rId5"/>
              </a:rPr>
              <a:t>www.apta.org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physical therapy</a:t>
            </a:r>
            <a:r>
              <a:rPr lang="en-US" sz="3200" dirty="0" smtClean="0">
                <a:latin typeface="Myriad Pro" panose="020B0503030403020204" pitchFamily="34" charset="0"/>
              </a:rPr>
              <a:t>)</a:t>
            </a:r>
          </a:p>
          <a:p>
            <a:r>
              <a:rPr lang="en-US" sz="3200" dirty="0" smtClean="0">
                <a:latin typeface="Myriad Pro" panose="020B0503030403020204" pitchFamily="34" charset="0"/>
                <a:hlinkClick r:id="rId6"/>
              </a:rPr>
              <a:t>www.aota.org</a:t>
            </a:r>
            <a:r>
              <a:rPr lang="en-US" sz="3200" dirty="0" smtClean="0">
                <a:latin typeface="Myriad Pro" panose="020B0503030403020204" pitchFamily="34" charset="0"/>
              </a:rPr>
              <a:t> (occupational therapy)</a:t>
            </a:r>
            <a:endParaRPr lang="en-US" sz="3200" dirty="0">
              <a:latin typeface="Myriad Pro" panose="020B0503030403020204" pitchFamily="34" charset="0"/>
            </a:endParaRPr>
          </a:p>
          <a:p>
            <a:r>
              <a:rPr lang="en-US" sz="3200" dirty="0" smtClean="0">
                <a:latin typeface="Myriad Pro" panose="020B0503030403020204" pitchFamily="34" charset="0"/>
                <a:hlinkClick r:id="rId7"/>
              </a:rPr>
              <a:t>www.opted.org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optometry)</a:t>
            </a:r>
          </a:p>
          <a:p>
            <a:r>
              <a:rPr lang="en-US" sz="3200" dirty="0" smtClean="0">
                <a:latin typeface="Myriad Pro" panose="020B0503030403020204" pitchFamily="34" charset="0"/>
                <a:hlinkClick r:id="rId8"/>
              </a:rPr>
              <a:t>www.aapa.org</a:t>
            </a:r>
            <a:r>
              <a:rPr lang="en-US" sz="3200" dirty="0" smtClean="0">
                <a:latin typeface="Myriad Pro" panose="020B0503030403020204" pitchFamily="34" charset="0"/>
              </a:rPr>
              <a:t> (</a:t>
            </a:r>
            <a:r>
              <a:rPr lang="en-US" sz="3200" dirty="0">
                <a:latin typeface="Myriad Pro" panose="020B0503030403020204" pitchFamily="34" charset="0"/>
              </a:rPr>
              <a:t>physician assistant)</a:t>
            </a:r>
          </a:p>
          <a:p>
            <a:r>
              <a:rPr lang="en-US" sz="3200" dirty="0" smtClean="0">
                <a:latin typeface="Myriad Pro" panose="020B0503030403020204" pitchFamily="34" charset="0"/>
                <a:hlinkClick r:id="rId9"/>
              </a:rPr>
              <a:t>www.aavmc.org</a:t>
            </a:r>
            <a:r>
              <a:rPr lang="en-US" sz="3200" dirty="0" smtClean="0">
                <a:latin typeface="Myriad Pro" panose="020B0503030403020204" pitchFamily="34" charset="0"/>
              </a:rPr>
              <a:t> (veterinary </a:t>
            </a:r>
            <a:r>
              <a:rPr lang="en-US" sz="3200" dirty="0">
                <a:latin typeface="Myriad Pro" panose="020B0503030403020204" pitchFamily="34" charset="0"/>
              </a:rPr>
              <a:t>medicine)</a:t>
            </a:r>
          </a:p>
          <a:p>
            <a:r>
              <a:rPr lang="en-US" sz="3200" dirty="0" smtClean="0">
                <a:latin typeface="Myriad Pro" panose="020B0503030403020204" pitchFamily="34" charset="0"/>
                <a:hlinkClick r:id="rId10"/>
              </a:rPr>
              <a:t>www.asph.org</a:t>
            </a:r>
            <a:r>
              <a:rPr lang="en-US" sz="3200" dirty="0" smtClean="0">
                <a:latin typeface="Myriad Pro" panose="020B0503030403020204" pitchFamily="34" charset="0"/>
              </a:rPr>
              <a:t> (public </a:t>
            </a:r>
            <a:r>
              <a:rPr lang="en-US" sz="3200" dirty="0">
                <a:latin typeface="Myriad Pro" panose="020B0503030403020204" pitchFamily="34" charset="0"/>
              </a:rPr>
              <a:t>health</a:t>
            </a:r>
            <a:r>
              <a:rPr lang="en-US" sz="3200" dirty="0" smtClean="0">
                <a:latin typeface="Myriad Pro" panose="020B0503030403020204" pitchFamily="34" charset="0"/>
              </a:rPr>
              <a:t>)</a:t>
            </a:r>
          </a:p>
          <a:p>
            <a:r>
              <a:rPr lang="en-US" sz="3200" dirty="0" smtClean="0">
                <a:latin typeface="Myriad Pro" panose="020B0503030403020204" pitchFamily="34" charset="0"/>
                <a:hlinkClick r:id="rId11"/>
              </a:rPr>
              <a:t>www.aacpm.org</a:t>
            </a:r>
            <a:r>
              <a:rPr lang="en-US" sz="3200" dirty="0" smtClean="0">
                <a:latin typeface="Myriad Pro" panose="020B0503030403020204" pitchFamily="34" charset="0"/>
              </a:rPr>
              <a:t> (podiatry)</a:t>
            </a:r>
            <a:endParaRPr lang="en-US" sz="3200" dirty="0">
              <a:latin typeface="Myriad Pro" panose="020B0503030403020204" pitchFamily="34" charset="0"/>
            </a:endParaRPr>
          </a:p>
          <a:p>
            <a:r>
              <a:rPr lang="en-US" sz="3200" dirty="0" smtClean="0">
                <a:latin typeface="Myriad Pro" panose="020B0503030403020204" pitchFamily="34" charset="0"/>
                <a:hlinkClick r:id="rId12"/>
              </a:rPr>
              <a:t>www.explorehealthcareers.org</a:t>
            </a:r>
            <a:r>
              <a:rPr lang="en-US" sz="3200" dirty="0" smtClean="0">
                <a:latin typeface="Myriad Pro" panose="020B0503030403020204" pitchFamily="34" charset="0"/>
              </a:rPr>
              <a:t> (ALL</a:t>
            </a:r>
            <a:r>
              <a:rPr lang="en-US" sz="3200" dirty="0">
                <a:latin typeface="Myriad Pro" panose="020B0503030403020204" pitchFamily="34" charset="0"/>
              </a:rPr>
              <a:t>!)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Exposure to Health Field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High School vs. College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Shadowing vs. </a:t>
            </a:r>
            <a:r>
              <a:rPr lang="en-US" dirty="0" smtClean="0">
                <a:latin typeface="Myriad Pro" panose="020B0503030403020204" pitchFamily="34" charset="0"/>
              </a:rPr>
              <a:t>Volunteering</a:t>
            </a:r>
            <a:endParaRPr lang="en-US" dirty="0">
              <a:latin typeface="Myriad Pro" panose="020B0503030403020204" pitchFamily="34" charset="0"/>
            </a:endParaRPr>
          </a:p>
          <a:p>
            <a:pPr lvl="1"/>
            <a:r>
              <a:rPr lang="en-US" dirty="0">
                <a:latin typeface="Myriad Pro" panose="020B0503030403020204" pitchFamily="34" charset="0"/>
              </a:rPr>
              <a:t>When to Start?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When is too Late?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Semester before application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Academic year before application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Not a Family Affair!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Journaling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Pursuit of </a:t>
            </a:r>
            <a:r>
              <a:rPr lang="en-US" sz="3200" dirty="0" smtClean="0">
                <a:latin typeface="Myriad Pro" panose="020B0503030403020204" pitchFamily="34" charset="0"/>
              </a:rPr>
              <a:t>Values</a:t>
            </a:r>
            <a:endParaRPr lang="en-US" sz="3200" dirty="0">
              <a:latin typeface="Myriad Pro" panose="020B0503030403020204" pitchFamily="34" charset="0"/>
            </a:endParaRPr>
          </a:p>
          <a:p>
            <a:pPr lvl="1"/>
            <a:r>
              <a:rPr lang="en-US" dirty="0">
                <a:latin typeface="Myriad Pro" panose="020B0503030403020204" pitchFamily="34" charset="0"/>
              </a:rPr>
              <a:t>Follow Your Heart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Very Wide Range of Valuable Activities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Don’t Put Cart before the Horse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Do Get Involved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Letters of Evaluation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Get to Know your Faculty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Get to Know Supervisors and Mentors in Clinical Settings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Pre-Medical Advisor or Committee</a:t>
            </a:r>
          </a:p>
          <a:p>
            <a:pPr lvl="1"/>
            <a:r>
              <a:rPr lang="en-US" dirty="0">
                <a:latin typeface="Myriad Pro" panose="020B0503030403020204" pitchFamily="34" charset="0"/>
                <a:hlinkClick r:id="rId3"/>
              </a:rPr>
              <a:t>https://www.aamc.org/initiatives/admissionsinitiative/competencies</a:t>
            </a:r>
            <a:r>
              <a:rPr lang="en-US" dirty="0" smtClean="0">
                <a:latin typeface="Myriad Pro" panose="020B0503030403020204" pitchFamily="34" charset="0"/>
                <a:hlinkClick r:id="rId3"/>
              </a:rPr>
              <a:t>/</a:t>
            </a:r>
            <a:r>
              <a:rPr lang="en-US" dirty="0" smtClean="0">
                <a:latin typeface="Myriad Pro" panose="020B0503030403020204" pitchFamily="34" charset="0"/>
              </a:rPr>
              <a:t>  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Processing and Articulating Motivation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Knowing it for Yourself is not Enough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Convincing a Critical (although not mean) Audience </a:t>
            </a:r>
          </a:p>
          <a:p>
            <a:pPr lvl="1"/>
            <a:r>
              <a:rPr lang="en-US" dirty="0" smtClean="0">
                <a:latin typeface="Myriad Pro" panose="020B0503030403020204" pitchFamily="34" charset="0"/>
              </a:rPr>
              <a:t>Journaling</a:t>
            </a:r>
            <a:endParaRPr lang="en-US" dirty="0">
              <a:latin typeface="Myriad Pro" panose="020B0503030403020204" pitchFamily="34" charset="0"/>
            </a:endParaRPr>
          </a:p>
          <a:p>
            <a:pPr lvl="1"/>
            <a:r>
              <a:rPr lang="en-US" dirty="0">
                <a:latin typeface="Myriad Pro" panose="020B0503030403020204" pitchFamily="34" charset="0"/>
              </a:rPr>
              <a:t>Research the Field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E-portfolio: CAEs, Journals,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37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anose="020B0503030403020204" pitchFamily="34" charset="0"/>
              </a:rPr>
              <a:t>Generally Speaking</a:t>
            </a:r>
            <a:endParaRPr lang="en-US" sz="3600" b="1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301"/>
            <a:ext cx="10515600" cy="396766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yriad Pro" panose="020B0503030403020204" pitchFamily="34" charset="0"/>
              </a:rPr>
              <a:t>Research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Intrinsic Interest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Passive Learning is not Enough</a:t>
            </a:r>
          </a:p>
          <a:p>
            <a:pPr lvl="2"/>
            <a:r>
              <a:rPr lang="en-US" dirty="0">
                <a:latin typeface="Myriad Pro" panose="020B0503030403020204" pitchFamily="34" charset="0"/>
              </a:rPr>
              <a:t>Just tell me what to do and I’ll do it is likely not enough</a:t>
            </a:r>
          </a:p>
          <a:p>
            <a:pPr lvl="1"/>
            <a:r>
              <a:rPr lang="en-US" dirty="0">
                <a:latin typeface="Myriad Pro" panose="020B0503030403020204" pitchFamily="34" charset="0"/>
              </a:rPr>
              <a:t>Self-Directed Learning = Life Long Learning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00501"/>
          </a:xfrm>
          <a:prstGeom prst="rect">
            <a:avLst/>
          </a:prstGeom>
          <a:solidFill>
            <a:srgbClr val="EEB111"/>
          </a:solidFill>
          <a:ln>
            <a:solidFill>
              <a:srgbClr val="EEB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7841776" cy="365125"/>
          </a:xfrm>
        </p:spPr>
        <p:txBody>
          <a:bodyPr/>
          <a:lstStyle/>
          <a:p>
            <a:pPr algn="l"/>
            <a:r>
              <a:rPr lang="en-US" sz="1050" spc="300" dirty="0" smtClean="0">
                <a:latin typeface="Myriad Pro" panose="020B0503030403020204" pitchFamily="34" charset="0"/>
              </a:rPr>
              <a:t>LOYOLA UNIVERISTY CHICAGO - CAREER DEVELOPMENT CENTER</a:t>
            </a:r>
            <a:endParaRPr lang="en-US" sz="1050" spc="3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542</Words>
  <Application>Microsoft Office PowerPoint</Application>
  <PresentationFormat>Widescreen</PresentationFormat>
  <Paragraphs>123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Minion Pro</vt:lpstr>
      <vt:lpstr>Myriad Pro</vt:lpstr>
      <vt:lpstr>Office Theme</vt:lpstr>
      <vt:lpstr>Beyond the Numbers  ACE 2015 </vt:lpstr>
      <vt:lpstr>Pre-Health Professions Program</vt:lpstr>
      <vt:lpstr>Some Resources (primarily medical)</vt:lpstr>
      <vt:lpstr>More Resources</vt:lpstr>
      <vt:lpstr>Generally Speaking</vt:lpstr>
      <vt:lpstr>Generally Speaking</vt:lpstr>
      <vt:lpstr>Generally Speaking</vt:lpstr>
      <vt:lpstr>Generally Speaking</vt:lpstr>
      <vt:lpstr>Generally Speaking</vt:lpstr>
      <vt:lpstr>Generally Speaking</vt:lpstr>
      <vt:lpstr>Generally Speaking</vt:lpstr>
      <vt:lpstr>Generally Speaking</vt:lpstr>
      <vt:lpstr>Generally Speaking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Slezak, Kerri</dc:creator>
  <cp:lastModifiedBy>Beaumont, Andrea</cp:lastModifiedBy>
  <cp:revision>28</cp:revision>
  <dcterms:created xsi:type="dcterms:W3CDTF">2015-06-16T21:18:42Z</dcterms:created>
  <dcterms:modified xsi:type="dcterms:W3CDTF">2015-10-08T16:32:16Z</dcterms:modified>
</cp:coreProperties>
</file>